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1" r:id="rId5"/>
    <p:sldId id="262" r:id="rId6"/>
    <p:sldId id="271" r:id="rId7"/>
    <p:sldId id="272" r:id="rId8"/>
    <p:sldId id="269" r:id="rId9"/>
    <p:sldId id="265" r:id="rId10"/>
    <p:sldId id="273" r:id="rId11"/>
    <p:sldId id="274" r:id="rId12"/>
    <p:sldId id="275" r:id="rId1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842B5-36A8-4938-8CB7-2CE1FC1F3B2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B9DA2D9-9CB2-455D-91F7-B24F36FF3423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子どもを育てたんだよ　　　　　平和な日本を作ってきた　　　</a:t>
          </a:r>
          <a:r>
            <a:rPr kumimoji="1" lang="ja-JP" altLang="en-US" sz="1600" b="1" dirty="0" err="1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んだよ</a:t>
          </a:r>
          <a:endParaRPr kumimoji="1" lang="ja-JP" altLang="en-US" sz="16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0D88D6DA-8CCD-4EC2-8A89-06A39595E98A}" type="parTrans" cxnId="{7FDBC174-C5A7-4145-BAAE-E9D93594748D}">
      <dgm:prSet/>
      <dgm:spPr/>
      <dgm:t>
        <a:bodyPr/>
        <a:lstStyle/>
        <a:p>
          <a:endParaRPr kumimoji="1" lang="ja-JP" altLang="en-US"/>
        </a:p>
      </dgm:t>
    </dgm:pt>
    <dgm:pt modelId="{C66F084C-E22C-4AB5-98BF-65EC177556F1}" type="sibTrans" cxnId="{7FDBC174-C5A7-4145-BAAE-E9D93594748D}">
      <dgm:prSet/>
      <dgm:spPr/>
      <dgm:t>
        <a:bodyPr/>
        <a:lstStyle/>
        <a:p>
          <a:endParaRPr kumimoji="1" lang="ja-JP" altLang="en-US"/>
        </a:p>
      </dgm:t>
    </dgm:pt>
    <dgm:pt modelId="{C91F6E83-6F2D-48D6-BCF0-20F5B0D48291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年をとってできないこと、わからないこともあるけど、　一生けんめいがんばっている</a:t>
          </a:r>
          <a:endParaRPr kumimoji="1" lang="ja-JP" altLang="en-US" sz="16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F9FC9F3D-B281-4BDF-9B61-EBC772549E81}" type="parTrans" cxnId="{13A05BEA-9AA3-46A6-8527-6B50F1CAB338}">
      <dgm:prSet/>
      <dgm:spPr/>
      <dgm:t>
        <a:bodyPr/>
        <a:lstStyle/>
        <a:p>
          <a:endParaRPr kumimoji="1" lang="ja-JP" altLang="en-US"/>
        </a:p>
      </dgm:t>
    </dgm:pt>
    <dgm:pt modelId="{13550888-D343-47D1-9CBB-D1218C3459C2}" type="sibTrans" cxnId="{13A05BEA-9AA3-46A6-8527-6B50F1CAB338}">
      <dgm:prSet/>
      <dgm:spPr/>
      <dgm:t>
        <a:bodyPr/>
        <a:lstStyle/>
        <a:p>
          <a:endParaRPr kumimoji="1" lang="ja-JP" altLang="en-US"/>
        </a:p>
      </dgm:t>
    </dgm:pt>
    <dgm:pt modelId="{63C42013-6767-4251-8248-344EE9836385}">
      <dgm:prSet phldrT="[テキスト]" custT="1"/>
      <dgm:spPr/>
      <dgm:t>
        <a:bodyPr/>
        <a:lstStyle/>
        <a:p>
          <a:r>
            <a:rPr kumimoji="1" lang="ja-JP" altLang="en-US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戦争で大切な人をたくさん失った　　それをのりこえた</a:t>
          </a:r>
          <a:endParaRPr kumimoji="1" lang="ja-JP" altLang="en-US" sz="1600" b="1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gm:t>
    </dgm:pt>
    <dgm:pt modelId="{464AB3DD-4018-4D96-B5E6-267ECC7DCB93}" type="sibTrans" cxnId="{A706991F-7067-4AE6-8460-F6748B48B057}">
      <dgm:prSet/>
      <dgm:spPr/>
      <dgm:t>
        <a:bodyPr/>
        <a:lstStyle/>
        <a:p>
          <a:endParaRPr kumimoji="1" lang="ja-JP" altLang="en-US"/>
        </a:p>
      </dgm:t>
    </dgm:pt>
    <dgm:pt modelId="{3BCC0E81-C7D7-4294-B5B5-63A2E2B2B2BA}" type="parTrans" cxnId="{A706991F-7067-4AE6-8460-F6748B48B057}">
      <dgm:prSet/>
      <dgm:spPr/>
      <dgm:t>
        <a:bodyPr/>
        <a:lstStyle/>
        <a:p>
          <a:endParaRPr kumimoji="1" lang="ja-JP" altLang="en-US"/>
        </a:p>
      </dgm:t>
    </dgm:pt>
    <dgm:pt modelId="{79AB24AA-9D24-4C7F-8C36-72F7BF7F0E6E}" type="pres">
      <dgm:prSet presAssocID="{FC5842B5-36A8-4938-8CB7-2CE1FC1F3B29}" presName="arrowDiagram" presStyleCnt="0">
        <dgm:presLayoutVars>
          <dgm:chMax val="5"/>
          <dgm:dir/>
          <dgm:resizeHandles val="exact"/>
        </dgm:presLayoutVars>
      </dgm:prSet>
      <dgm:spPr/>
    </dgm:pt>
    <dgm:pt modelId="{4E06E4D8-F6BF-4C14-8294-7C5773FAD2D9}" type="pres">
      <dgm:prSet presAssocID="{FC5842B5-36A8-4938-8CB7-2CE1FC1F3B29}" presName="arrow" presStyleLbl="bgShp" presStyleIdx="0" presStyleCnt="1" custScaleX="159283"/>
      <dgm:spPr/>
    </dgm:pt>
    <dgm:pt modelId="{7CA2B938-3569-44FD-B8C3-9B8ED670EA87}" type="pres">
      <dgm:prSet presAssocID="{FC5842B5-36A8-4938-8CB7-2CE1FC1F3B29}" presName="arrowDiagram3" presStyleCnt="0"/>
      <dgm:spPr/>
    </dgm:pt>
    <dgm:pt modelId="{F485205D-BC26-4008-900B-86BA886CA9DA}" type="pres">
      <dgm:prSet presAssocID="{63C42013-6767-4251-8248-344EE9836385}" presName="bullet3a" presStyleLbl="node1" presStyleIdx="0" presStyleCnt="3" custScaleX="148825" custScaleY="137328" custLinFactX="-300000" custLinFactY="-13092" custLinFactNeighborX="-302433" custLinFactNeighborY="-100000"/>
      <dgm:spPr/>
    </dgm:pt>
    <dgm:pt modelId="{7AA07AD0-5691-4633-9F6A-992BC78AB223}" type="pres">
      <dgm:prSet presAssocID="{63C42013-6767-4251-8248-344EE9836385}" presName="textBox3a" presStyleLbl="revTx" presStyleIdx="0" presStyleCnt="3" custScaleX="154129" custLinFactX="-96171" custLinFactNeighborX="-100000" custLinFactNeighborY="-270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81B8F93-5FB4-4471-865F-53789CC4DB2E}" type="pres">
      <dgm:prSet presAssocID="{FB9DA2D9-9CB2-455D-91F7-B24F36FF3423}" presName="bullet3b" presStyleLbl="node1" presStyleIdx="1" presStyleCnt="3"/>
      <dgm:spPr/>
    </dgm:pt>
    <dgm:pt modelId="{4CDA3910-7D2C-4B6F-B1B8-9E107D6FE587}" type="pres">
      <dgm:prSet presAssocID="{FB9DA2D9-9CB2-455D-91F7-B24F36FF3423}" presName="textBox3b" presStyleLbl="revTx" presStyleIdx="1" presStyleCnt="3" custScaleX="209815" custScaleY="53198" custLinFactNeighborX="-44355" custLinFactNeighborY="-1436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A5E070-A33C-4D81-B727-377FC96D02F6}" type="pres">
      <dgm:prSet presAssocID="{C91F6E83-6F2D-48D6-BCF0-20F5B0D48291}" presName="bullet3c" presStyleLbl="node1" presStyleIdx="2" presStyleCnt="3" custLinFactX="100000" custLinFactNeighborX="173749" custLinFactNeighborY="-7946"/>
      <dgm:spPr/>
    </dgm:pt>
    <dgm:pt modelId="{C8A44B97-7B6B-4B4B-B7A7-BADEB5970ED0}" type="pres">
      <dgm:prSet presAssocID="{C91F6E83-6F2D-48D6-BCF0-20F5B0D48291}" presName="textBox3c" presStyleLbl="revTx" presStyleIdx="2" presStyleCnt="3" custScaleX="247478" custScaleY="49892" custLinFactNeighborX="65542" custLinFactNeighborY="-164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FDBC174-C5A7-4145-BAAE-E9D93594748D}" srcId="{FC5842B5-36A8-4938-8CB7-2CE1FC1F3B29}" destId="{FB9DA2D9-9CB2-455D-91F7-B24F36FF3423}" srcOrd="1" destOrd="0" parTransId="{0D88D6DA-8CCD-4EC2-8A89-06A39595E98A}" sibTransId="{C66F084C-E22C-4AB5-98BF-65EC177556F1}"/>
    <dgm:cxn modelId="{7DAF40F0-D121-468A-8013-9401A04D6A0D}" type="presOf" srcId="{C91F6E83-6F2D-48D6-BCF0-20F5B0D48291}" destId="{C8A44B97-7B6B-4B4B-B7A7-BADEB5970ED0}" srcOrd="0" destOrd="0" presId="urn:microsoft.com/office/officeart/2005/8/layout/arrow2"/>
    <dgm:cxn modelId="{ACBDE40D-EE80-43E5-9ACE-E8AEC74988A6}" type="presOf" srcId="{FB9DA2D9-9CB2-455D-91F7-B24F36FF3423}" destId="{4CDA3910-7D2C-4B6F-B1B8-9E107D6FE587}" srcOrd="0" destOrd="0" presId="urn:microsoft.com/office/officeart/2005/8/layout/arrow2"/>
    <dgm:cxn modelId="{4B86ED5B-3628-42E7-8284-E5DBC40B29E6}" type="presOf" srcId="{63C42013-6767-4251-8248-344EE9836385}" destId="{7AA07AD0-5691-4633-9F6A-992BC78AB223}" srcOrd="0" destOrd="0" presId="urn:microsoft.com/office/officeart/2005/8/layout/arrow2"/>
    <dgm:cxn modelId="{A706991F-7067-4AE6-8460-F6748B48B057}" srcId="{FC5842B5-36A8-4938-8CB7-2CE1FC1F3B29}" destId="{63C42013-6767-4251-8248-344EE9836385}" srcOrd="0" destOrd="0" parTransId="{3BCC0E81-C7D7-4294-B5B5-63A2E2B2B2BA}" sibTransId="{464AB3DD-4018-4D96-B5E6-267ECC7DCB93}"/>
    <dgm:cxn modelId="{D6BB3047-B8E2-4DE7-9D48-6985F4B58D4C}" type="presOf" srcId="{FC5842B5-36A8-4938-8CB7-2CE1FC1F3B29}" destId="{79AB24AA-9D24-4C7F-8C36-72F7BF7F0E6E}" srcOrd="0" destOrd="0" presId="urn:microsoft.com/office/officeart/2005/8/layout/arrow2"/>
    <dgm:cxn modelId="{13A05BEA-9AA3-46A6-8527-6B50F1CAB338}" srcId="{FC5842B5-36A8-4938-8CB7-2CE1FC1F3B29}" destId="{C91F6E83-6F2D-48D6-BCF0-20F5B0D48291}" srcOrd="2" destOrd="0" parTransId="{F9FC9F3D-B281-4BDF-9B61-EBC772549E81}" sibTransId="{13550888-D343-47D1-9CBB-D1218C3459C2}"/>
    <dgm:cxn modelId="{7F0ADF64-CBC3-4368-8E4F-4FB82DEE60E2}" type="presParOf" srcId="{79AB24AA-9D24-4C7F-8C36-72F7BF7F0E6E}" destId="{4E06E4D8-F6BF-4C14-8294-7C5773FAD2D9}" srcOrd="0" destOrd="0" presId="urn:microsoft.com/office/officeart/2005/8/layout/arrow2"/>
    <dgm:cxn modelId="{67DF1312-6B99-4EE5-91BC-11640C3749A5}" type="presParOf" srcId="{79AB24AA-9D24-4C7F-8C36-72F7BF7F0E6E}" destId="{7CA2B938-3569-44FD-B8C3-9B8ED670EA87}" srcOrd="1" destOrd="0" presId="urn:microsoft.com/office/officeart/2005/8/layout/arrow2"/>
    <dgm:cxn modelId="{BA17CB4C-41BA-4228-9EA3-B1038BA22AD0}" type="presParOf" srcId="{7CA2B938-3569-44FD-B8C3-9B8ED670EA87}" destId="{F485205D-BC26-4008-900B-86BA886CA9DA}" srcOrd="0" destOrd="0" presId="urn:microsoft.com/office/officeart/2005/8/layout/arrow2"/>
    <dgm:cxn modelId="{58D48432-67BF-4F15-9AD1-D9123CA8E32C}" type="presParOf" srcId="{7CA2B938-3569-44FD-B8C3-9B8ED670EA87}" destId="{7AA07AD0-5691-4633-9F6A-992BC78AB223}" srcOrd="1" destOrd="0" presId="urn:microsoft.com/office/officeart/2005/8/layout/arrow2"/>
    <dgm:cxn modelId="{F7FF46FC-FE2A-49EF-BAE8-DE4FA840E608}" type="presParOf" srcId="{7CA2B938-3569-44FD-B8C3-9B8ED670EA87}" destId="{B81B8F93-5FB4-4471-865F-53789CC4DB2E}" srcOrd="2" destOrd="0" presId="urn:microsoft.com/office/officeart/2005/8/layout/arrow2"/>
    <dgm:cxn modelId="{EDF6BBAD-43A1-41B0-BE79-28C9A695473A}" type="presParOf" srcId="{7CA2B938-3569-44FD-B8C3-9B8ED670EA87}" destId="{4CDA3910-7D2C-4B6F-B1B8-9E107D6FE587}" srcOrd="3" destOrd="0" presId="urn:microsoft.com/office/officeart/2005/8/layout/arrow2"/>
    <dgm:cxn modelId="{78A92108-12AE-4B34-8204-122679763EF9}" type="presParOf" srcId="{7CA2B938-3569-44FD-B8C3-9B8ED670EA87}" destId="{13A5E070-A33C-4D81-B727-377FC96D02F6}" srcOrd="4" destOrd="0" presId="urn:microsoft.com/office/officeart/2005/8/layout/arrow2"/>
    <dgm:cxn modelId="{5CD21541-2D43-43DF-9BC5-53B615DEDBC8}" type="presParOf" srcId="{7CA2B938-3569-44FD-B8C3-9B8ED670EA87}" destId="{C8A44B97-7B6B-4B4B-B7A7-BADEB5970ED0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06E4D8-F6BF-4C14-8294-7C5773FAD2D9}">
      <dsp:nvSpPr>
        <dsp:cNvPr id="0" name=""/>
        <dsp:cNvSpPr/>
      </dsp:nvSpPr>
      <dsp:spPr>
        <a:xfrm>
          <a:off x="730426" y="0"/>
          <a:ext cx="7046435" cy="276490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5205D-BC26-4008-900B-86BA886CA9DA}">
      <dsp:nvSpPr>
        <dsp:cNvPr id="0" name=""/>
        <dsp:cNvSpPr/>
      </dsp:nvSpPr>
      <dsp:spPr>
        <a:xfrm>
          <a:off x="1882551" y="1756790"/>
          <a:ext cx="171178" cy="1579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A07AD0-5691-4633-9F6A-992BC78AB223}">
      <dsp:nvSpPr>
        <dsp:cNvPr id="0" name=""/>
        <dsp:cNvSpPr/>
      </dsp:nvSpPr>
      <dsp:spPr>
        <a:xfrm>
          <a:off x="360045" y="1944216"/>
          <a:ext cx="1588694" cy="7990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4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戦争で大切な人をたくさん失った　　それをのりこえた</a:t>
          </a:r>
          <a:endParaRPr kumimoji="1" lang="ja-JP" altLang="en-US" sz="16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360045" y="1944216"/>
        <a:ext cx="1588694" cy="799057"/>
      </dsp:txXfrm>
    </dsp:sp>
    <dsp:sp modelId="{B81B8F93-5FB4-4471-865F-53789CC4DB2E}">
      <dsp:nvSpPr>
        <dsp:cNvPr id="0" name=""/>
        <dsp:cNvSpPr/>
      </dsp:nvSpPr>
      <dsp:spPr>
        <a:xfrm>
          <a:off x="3618822" y="1156835"/>
          <a:ext cx="207920" cy="2079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DA3910-7D2C-4B6F-B1B8-9E107D6FE587}">
      <dsp:nvSpPr>
        <dsp:cNvPr id="0" name=""/>
        <dsp:cNvSpPr/>
      </dsp:nvSpPr>
      <dsp:spPr>
        <a:xfrm>
          <a:off x="2668889" y="1396752"/>
          <a:ext cx="2227654" cy="800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17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子どもを育てたんだよ　　　　　平和な日本を作ってきた　　　</a:t>
          </a:r>
          <a:r>
            <a:rPr kumimoji="1" lang="ja-JP" altLang="en-US" sz="1600" b="1" kern="1200" dirty="0" err="1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んだよ</a:t>
          </a:r>
          <a:endParaRPr kumimoji="1" lang="ja-JP" altLang="en-US" sz="16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2668889" y="1396752"/>
        <a:ext cx="2227654" cy="800155"/>
      </dsp:txXfrm>
    </dsp:sp>
    <dsp:sp modelId="{13A5E070-A33C-4D81-B727-377FC96D02F6}">
      <dsp:nvSpPr>
        <dsp:cNvPr id="0" name=""/>
        <dsp:cNvSpPr/>
      </dsp:nvSpPr>
      <dsp:spPr>
        <a:xfrm>
          <a:off x="5626968" y="676671"/>
          <a:ext cx="287550" cy="2875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A44B97-7B6B-4B4B-B7A7-BADEB5970ED0}">
      <dsp:nvSpPr>
        <dsp:cNvPr id="0" name=""/>
        <dsp:cNvSpPr/>
      </dsp:nvSpPr>
      <dsp:spPr>
        <a:xfrm>
          <a:off x="4896549" y="1008112"/>
          <a:ext cx="2627531" cy="958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36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b="1" kern="1200" dirty="0" smtClean="0">
              <a:latin typeface="Meiryo UI" pitchFamily="50" charset="-128"/>
              <a:ea typeface="Meiryo UI" pitchFamily="50" charset="-128"/>
              <a:cs typeface="Meiryo UI" pitchFamily="50" charset="-128"/>
            </a:rPr>
            <a:t>年をとってできないこと、わからないこともあるけど、　一生けんめいがんばっている</a:t>
          </a:r>
          <a:endParaRPr kumimoji="1" lang="ja-JP" altLang="en-US" sz="1600" b="1" kern="1200" dirty="0">
            <a:latin typeface="Meiryo UI" pitchFamily="50" charset="-128"/>
            <a:ea typeface="Meiryo UI" pitchFamily="50" charset="-128"/>
            <a:cs typeface="Meiryo UI" pitchFamily="50" charset="-128"/>
          </a:endParaRPr>
        </a:p>
      </dsp:txBody>
      <dsp:txXfrm>
        <a:off x="4896549" y="1008112"/>
        <a:ext cx="2627531" cy="958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540F00CA-C2B0-416D-9235-7F235844E192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9371014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A643ECB-275D-46CF-9340-C3F68773F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6090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04B00-3941-479D-A0CE-FFDC899ECFE3}" type="datetimeFigureOut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014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61EB-7B73-48AC-8361-2A22A7B4EC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7D5BA-2866-49D3-8FD4-03BEB7C77762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BF14-5257-4936-A637-50CF34848A1F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26290-4913-4EF7-BEF0-016D7B991C4E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7405-821F-4FA2-A58F-4A5A2D6FBA21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AF5A-C957-4A93-907C-157C25C5EA45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C6368-D431-489B-9EF7-676024A5B246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51D45-8037-4796-8F95-BA8E48E86EA5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67E1-0E3F-489D-8780-9C8144FF98DD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9742-6FDF-42E9-8CF9-3E3F9324F4FD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55E9-4C6F-4F3B-93B6-1B1C58333D8F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6E5B-59FB-44BD-A800-9295AF82B6CD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996F6-4CB5-4719-9556-09DA44DDC141}" type="datetime1">
              <a:rPr kumimoji="1" lang="ja-JP" altLang="en-US" smtClean="0"/>
              <a:pPr/>
              <a:t>2018/7/27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B166-CBE3-4EB2-8652-65B9C737E6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20279"/>
          </a:xfrm>
        </p:spPr>
        <p:txBody>
          <a:bodyPr>
            <a:normAutofit/>
          </a:bodyPr>
          <a:lstStyle/>
          <a:p>
            <a:r>
              <a:rPr lang="ja-JP" altLang="en-US" sz="5400" b="1" dirty="0" err="1" smtClean="0"/>
              <a:t>にんち</a:t>
            </a:r>
            <a:r>
              <a:rPr lang="ja-JP" altLang="en-US" sz="5400" b="1" dirty="0" smtClean="0"/>
              <a:t>しょう</a:t>
            </a:r>
            <a:r>
              <a:rPr kumimoji="1" lang="ja-JP" altLang="en-US" dirty="0" smtClean="0"/>
              <a:t>の人のことを知ろう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１人ひとりを大切に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2800" dirty="0" smtClean="0"/>
              <a:t>平成</a:t>
            </a:r>
            <a:r>
              <a:rPr lang="en-US" altLang="ja-JP" sz="2800" dirty="0" smtClean="0"/>
              <a:t>30</a:t>
            </a:r>
            <a:r>
              <a:rPr lang="ja-JP" altLang="en-US" sz="2800" dirty="0" smtClean="0"/>
              <a:t>年度　認知症</a:t>
            </a:r>
            <a:r>
              <a:rPr lang="ja-JP" altLang="en-US" sz="2800" dirty="0"/>
              <a:t>サポーター養成講座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8429684" cy="2088232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  <a:ea typeface="+mj-ea"/>
              </a:rPr>
              <a:t>〇〇小学校　　年生</a:t>
            </a:r>
            <a:r>
              <a:rPr kumimoji="1" lang="ja-JP" altLang="en-US" dirty="0" smtClean="0">
                <a:latin typeface="+mj-ea"/>
                <a:ea typeface="+mj-ea"/>
              </a:rPr>
              <a:t>のみ</a:t>
            </a:r>
            <a:r>
              <a:rPr kumimoji="1" lang="ja-JP" altLang="en-US" dirty="0" smtClean="0">
                <a:latin typeface="+mj-ea"/>
                <a:ea typeface="+mj-ea"/>
              </a:rPr>
              <a:t>なさん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sz="2300" dirty="0">
                <a:latin typeface="+mj-ea"/>
                <a:ea typeface="+mj-ea"/>
              </a:rPr>
              <a:t>　</a:t>
            </a:r>
            <a:endParaRPr lang="en-US" altLang="ja-JP" sz="2300" dirty="0" smtClean="0">
              <a:latin typeface="+mj-ea"/>
              <a:ea typeface="+mj-ea"/>
            </a:endParaRPr>
          </a:p>
          <a:p>
            <a:r>
              <a:rPr kumimoji="1" lang="ja-JP" altLang="en-US" sz="2800" dirty="0" smtClean="0">
                <a:latin typeface="+mj-ea"/>
                <a:ea typeface="+mj-ea"/>
              </a:rPr>
              <a:t>　</a:t>
            </a:r>
            <a:r>
              <a:rPr kumimoji="1" lang="ja-JP" altLang="en-US" sz="2800" dirty="0" smtClean="0">
                <a:latin typeface="+mj-ea"/>
                <a:ea typeface="+mj-ea"/>
              </a:rPr>
              <a:t>キャラバンメイト　</a:t>
            </a:r>
            <a:endParaRPr lang="en-US" altLang="ja-JP" sz="2800" dirty="0" smtClean="0"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83568" y="6093296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smtClean="0"/>
              <a:t>NPO</a:t>
            </a:r>
            <a:r>
              <a:rPr kumimoji="1" lang="ja-JP" altLang="en-US" sz="1400" b="1" dirty="0" smtClean="0"/>
              <a:t>法人鹿児島県認知症　　　　　　　　　　グループホーム連絡協議会作成</a:t>
            </a:r>
            <a:endParaRPr kumimoji="1" lang="ja-JP" altLang="en-US" sz="1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１人ひとりを大切にするって</a:t>
            </a:r>
            <a: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どんなことか、いっしょに考えよう</a:t>
            </a:r>
            <a:endParaRPr kumimoji="1" lang="ja-JP" altLang="en-US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自分を大切にすること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家族</a:t>
            </a:r>
            <a:r>
              <a:rPr lang="ja-JP" altLang="en-US" dirty="0" smtClean="0"/>
              <a:t>を大切にする</a:t>
            </a:r>
            <a:r>
              <a:rPr lang="ja-JP" altLang="en-US" dirty="0" smtClean="0"/>
              <a:t>こと</a:t>
            </a:r>
            <a:r>
              <a:rPr kumimoji="1" lang="ja-JP" altLang="en-US" dirty="0" smtClean="0"/>
              <a:t>　　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お友達</a:t>
            </a:r>
            <a:r>
              <a:rPr lang="ja-JP" altLang="en-US" dirty="0" smtClean="0"/>
              <a:t>や</a:t>
            </a:r>
            <a:r>
              <a:rPr kumimoji="1" lang="ja-JP" altLang="en-US" dirty="0" smtClean="0"/>
              <a:t>先生を大切にすること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世界中の人を大切にすること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感想を教えてください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１．わかりましたか？（〇をつけてください）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sz="2800" b="1" dirty="0" smtClean="0"/>
              <a:t>　　①よくわかった　　　　　　　　　　②わかった　　</a:t>
            </a:r>
            <a:endParaRPr lang="en-US" altLang="ja-JP" sz="2800" b="1" dirty="0" smtClean="0"/>
          </a:p>
          <a:p>
            <a:pPr>
              <a:buNone/>
            </a:pPr>
            <a:r>
              <a:rPr lang="ja-JP" altLang="en-US" sz="2800" b="1" dirty="0" smtClean="0"/>
              <a:t>　　③あまりわからなかった　　　　　④わからなかった</a:t>
            </a:r>
            <a:endParaRPr lang="en-US" altLang="ja-JP" sz="1100" b="1" dirty="0" smtClean="0"/>
          </a:p>
          <a:p>
            <a:pPr>
              <a:buNone/>
            </a:pPr>
            <a:endParaRPr lang="en-US" altLang="ja-JP" sz="1600" dirty="0" smtClean="0"/>
          </a:p>
          <a:p>
            <a:pPr>
              <a:buNone/>
            </a:pPr>
            <a:r>
              <a:rPr lang="ja-JP" altLang="en-US" dirty="0" smtClean="0"/>
              <a:t>２．わからなかったこと・もっと知りたいことがあったら　　　　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教えてください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44016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介護の仕事をいつでも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見学しに</a:t>
            </a:r>
            <a:r>
              <a:rPr lang="ja-JP" altLang="en-US" dirty="0" smtClean="0"/>
              <a:t>来て</a:t>
            </a:r>
            <a:r>
              <a:rPr lang="ja-JP" altLang="en-US" dirty="0" smtClean="0"/>
              <a:t>くださいね！</a:t>
            </a:r>
            <a:endParaRPr kumimoji="1" lang="ja-JP" altLang="en-US" dirty="0"/>
          </a:p>
        </p:txBody>
      </p:sp>
      <p:pic>
        <p:nvPicPr>
          <p:cNvPr id="4" name="コンテンツ プレースホルダ 3" descr="ねこ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708920"/>
            <a:ext cx="2974299" cy="3460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テキスト ボックス 4"/>
          <p:cNvSpPr txBox="1"/>
          <p:nvPr/>
        </p:nvSpPr>
        <p:spPr>
          <a:xfrm>
            <a:off x="5004048" y="3573016"/>
            <a:ext cx="3545527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住所</a:t>
            </a:r>
            <a:endParaRPr kumimoji="1" lang="en-US" altLang="ja-JP" sz="2400" dirty="0" smtClean="0"/>
          </a:p>
          <a:p>
            <a:endParaRPr lang="en-US" altLang="ja-JP" sz="2400" dirty="0" smtClean="0"/>
          </a:p>
          <a:p>
            <a:r>
              <a:rPr kumimoji="1" lang="ja-JP" altLang="en-US" sz="2400" dirty="0" smtClean="0"/>
              <a:t>事業所</a:t>
            </a:r>
            <a:endParaRPr kumimoji="1" lang="en-US" altLang="ja-JP" sz="2400" dirty="0" smtClean="0"/>
          </a:p>
          <a:p>
            <a:r>
              <a:rPr lang="ja-JP" altLang="en-US" dirty="0" smtClean="0"/>
              <a:t>　でんわ　</a:t>
            </a:r>
            <a:endParaRPr lang="en-US" altLang="ja-JP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r>
              <a:rPr kumimoji="1" lang="ja-JP" altLang="en-US" dirty="0" smtClean="0"/>
              <a:t>　たんとう　</a:t>
            </a:r>
            <a:endParaRPr kumimoji="1" lang="en-US" altLang="ja-JP" dirty="0" smtClean="0"/>
          </a:p>
          <a:p>
            <a:r>
              <a:rPr lang="ja-JP" altLang="en-US" dirty="0" smtClean="0"/>
              <a:t>　　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年をとると、</a:t>
            </a:r>
            <a:r>
              <a:rPr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自然に体がへんかします</a:t>
            </a:r>
            <a:endParaRPr kumimoji="1" lang="ja-JP" altLang="en-US" sz="4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耳が（　　　）なる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>
                <a:latin typeface="+mj-ea"/>
                <a:ea typeface="+mj-ea"/>
              </a:rPr>
              <a:t>目</a:t>
            </a:r>
            <a:r>
              <a:rPr lang="ja-JP" altLang="en-US" dirty="0" smtClean="0">
                <a:latin typeface="+mj-ea"/>
                <a:ea typeface="+mj-ea"/>
              </a:rPr>
              <a:t>が（　　　　）なる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kumimoji="1" lang="ja-JP" altLang="en-US" dirty="0">
                <a:latin typeface="+mj-ea"/>
                <a:ea typeface="+mj-ea"/>
              </a:rPr>
              <a:t>動き</a:t>
            </a:r>
            <a:r>
              <a:rPr kumimoji="1" lang="ja-JP" altLang="en-US" dirty="0" smtClean="0">
                <a:latin typeface="+mj-ea"/>
                <a:ea typeface="+mj-ea"/>
              </a:rPr>
              <a:t>が</a:t>
            </a:r>
            <a:r>
              <a:rPr lang="ja-JP" altLang="en-US" dirty="0" smtClean="0">
                <a:latin typeface="+mj-ea"/>
                <a:ea typeface="+mj-ea"/>
              </a:rPr>
              <a:t>（　　　）なる　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しわが（　　　）</a:t>
            </a:r>
            <a:r>
              <a:rPr lang="ja-JP" altLang="en-US" dirty="0" err="1" smtClean="0">
                <a:latin typeface="+mj-ea"/>
                <a:ea typeface="+mj-ea"/>
              </a:rPr>
              <a:t>る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しんどい</a:t>
            </a:r>
            <a:r>
              <a:rPr kumimoji="1" lang="ja-JP" altLang="en-US" dirty="0" smtClean="0">
                <a:latin typeface="+mj-ea"/>
                <a:ea typeface="+mj-ea"/>
              </a:rPr>
              <a:t>な～と思うことが（　　　　）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病気になり（　　　　）なる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kumimoji="1" lang="ja-JP" altLang="en-US" dirty="0" smtClean="0">
                <a:latin typeface="+mj-ea"/>
                <a:ea typeface="+mj-ea"/>
              </a:rPr>
              <a:t>忘れてしまうことが（　　　）</a:t>
            </a:r>
            <a:endParaRPr kumimoji="1"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>
                <a:latin typeface="+mj-ea"/>
                <a:ea typeface="+mj-ea"/>
              </a:rPr>
              <a:t>　</a:t>
            </a:r>
            <a:r>
              <a:rPr lang="ja-JP" altLang="en-US" dirty="0" smtClean="0">
                <a:latin typeface="+mj-ea"/>
                <a:ea typeface="+mj-ea"/>
              </a:rPr>
              <a:t>　　　　　　　　</a:t>
            </a:r>
            <a:r>
              <a:rPr kumimoji="1" lang="ja-JP" altLang="en-US" dirty="0" smtClean="0">
                <a:latin typeface="+mj-ea"/>
                <a:ea typeface="+mj-ea"/>
              </a:rPr>
              <a:t>　　　その他いろいろ</a:t>
            </a:r>
            <a:endParaRPr kumimoji="1" lang="ja-JP" altLang="en-US" dirty="0">
              <a:latin typeface="+mj-ea"/>
              <a:ea typeface="+mj-ea"/>
            </a:endParaRPr>
          </a:p>
        </p:txBody>
      </p:sp>
      <p:pic>
        <p:nvPicPr>
          <p:cNvPr id="5" name="図 4" descr="高齢者夫婦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060848"/>
            <a:ext cx="2609478" cy="19380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kumimoji="1" lang="ja-JP" altLang="en-US" sz="4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をとるとかかりやすい病気のひとつ</a:t>
            </a:r>
            <a:r>
              <a:rPr kumimoji="1"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「にんちしょう」</a:t>
            </a:r>
            <a:endParaRPr kumimoji="1" lang="ja-JP" altLang="en-US" sz="4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14282" y="2000240"/>
            <a:ext cx="4786346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65</a:t>
            </a:r>
            <a:r>
              <a:rPr kumimoji="1" lang="ja-JP" altLang="en-US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歳以上の人で</a:t>
            </a:r>
            <a:endParaRPr kumimoji="1" lang="en-US" altLang="ja-JP" sz="2800" b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en-US" altLang="ja-JP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7</a:t>
            </a:r>
            <a:r>
              <a:rPr lang="ja-JP" altLang="en-US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人に</a:t>
            </a:r>
            <a:r>
              <a:rPr lang="en-US" altLang="ja-JP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1</a:t>
            </a:r>
            <a:r>
              <a:rPr lang="ja-JP" altLang="en-US" sz="2800" b="1" dirty="0" smtClean="0">
                <a:latin typeface="HGP創英角ﾎﾟｯﾌﾟ体" pitchFamily="50" charset="-128"/>
                <a:ea typeface="HGP創英角ﾎﾟｯﾌﾟ体" pitchFamily="50" charset="-128"/>
              </a:rPr>
              <a:t>人の人がかかります</a:t>
            </a:r>
            <a:endParaRPr kumimoji="1" lang="ja-JP" altLang="en-US" sz="2800" b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2050" name="Picture 2" descr="C:\Users\user\AppData\Local\Microsoft\Windows\Temporary Internet Files\Content.IE5\A2WXRAZC\MC9000788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643314"/>
            <a:ext cx="3000396" cy="2802902"/>
          </a:xfrm>
          <a:prstGeom prst="rect">
            <a:avLst/>
          </a:prstGeom>
          <a:noFill/>
        </p:spPr>
      </p:pic>
      <p:sp>
        <p:nvSpPr>
          <p:cNvPr id="7" name="角丸四角形吹き出し 6"/>
          <p:cNvSpPr/>
          <p:nvPr/>
        </p:nvSpPr>
        <p:spPr>
          <a:xfrm>
            <a:off x="5292080" y="1988840"/>
            <a:ext cx="3286148" cy="1512168"/>
          </a:xfrm>
          <a:prstGeom prst="wedgeRoundRectCallout">
            <a:avLst>
              <a:gd name="adj1" fmla="val -43719"/>
              <a:gd name="adj2" fmla="val 74355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latin typeface="+mj-ea"/>
                <a:ea typeface="+mj-ea"/>
              </a:rPr>
              <a:t>原因はのうのさいぼうが少しずつ</a:t>
            </a:r>
            <a:endParaRPr kumimoji="1" lang="en-US" altLang="ja-JP" sz="2800" dirty="0" smtClean="0">
              <a:latin typeface="+mj-ea"/>
              <a:ea typeface="+mj-ea"/>
            </a:endParaRPr>
          </a:p>
          <a:p>
            <a:pPr algn="ctr"/>
            <a:r>
              <a:rPr kumimoji="1" lang="ja-JP" altLang="en-US" sz="2800" dirty="0" smtClean="0">
                <a:latin typeface="+mj-ea"/>
                <a:ea typeface="+mj-ea"/>
              </a:rPr>
              <a:t>死んでしまうこと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  <p:pic>
        <p:nvPicPr>
          <p:cNvPr id="2052" name="Picture 4" descr="C:\Users\user\AppData\Local\Microsoft\Windows\Temporary Internet Files\Content.IE5\VJ52PQRG\MC90024098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714752"/>
            <a:ext cx="1157670" cy="928694"/>
          </a:xfrm>
          <a:prstGeom prst="rect">
            <a:avLst/>
          </a:prstGeom>
          <a:noFill/>
        </p:spPr>
      </p:pic>
      <p:pic>
        <p:nvPicPr>
          <p:cNvPr id="2053" name="Picture 5" descr="C:\Users\user\AppData\Local\Microsoft\Windows\Temporary Internet Files\Content.IE5\Z0NRBL6L\MC90030406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429000"/>
            <a:ext cx="1813577" cy="1571636"/>
          </a:xfrm>
          <a:prstGeom prst="rect">
            <a:avLst/>
          </a:prstGeom>
          <a:noFill/>
        </p:spPr>
      </p:pic>
      <p:sp>
        <p:nvSpPr>
          <p:cNvPr id="10" name="右矢印 9"/>
          <p:cNvSpPr/>
          <p:nvPr/>
        </p:nvSpPr>
        <p:spPr>
          <a:xfrm>
            <a:off x="2428860" y="4071942"/>
            <a:ext cx="714380" cy="35719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雲形吹き出し 10"/>
          <p:cNvSpPr/>
          <p:nvPr/>
        </p:nvSpPr>
        <p:spPr>
          <a:xfrm>
            <a:off x="857224" y="5214950"/>
            <a:ext cx="4214842" cy="1357322"/>
          </a:xfrm>
          <a:prstGeom prst="cloudCallout">
            <a:avLst>
              <a:gd name="adj1" fmla="val 30571"/>
              <a:gd name="adj2" fmla="val -9275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err="1" smtClean="0">
                <a:latin typeface="HGP創英角ﾎﾟｯﾌﾟ体" pitchFamily="50" charset="-128"/>
                <a:ea typeface="HGP創英角ﾎﾟｯﾌﾟ体" pitchFamily="50" charset="-128"/>
              </a:rPr>
              <a:t>さいぼうは</a:t>
            </a:r>
            <a:endParaRPr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生きかえらないので</a:t>
            </a:r>
            <a:endParaRPr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なおりません</a:t>
            </a:r>
            <a:endParaRPr kumimoji="1" lang="ja-JP" altLang="en-US" sz="24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9" y="214290"/>
            <a:ext cx="8572530" cy="114300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ja-JP" altLang="en-US" sz="4000" dirty="0" err="1" smtClean="0">
                <a:solidFill>
                  <a:srgbClr val="00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にんち</a:t>
            </a:r>
            <a:r>
              <a:rPr lang="ja-JP" altLang="en-US" sz="4000" dirty="0" smtClean="0">
                <a:solidFill>
                  <a:srgbClr val="00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しょうの大事なしょうじょう</a:t>
            </a:r>
            <a:r>
              <a:rPr lang="en-US" altLang="ja-JP" sz="4000" dirty="0" smtClean="0">
                <a:solidFill>
                  <a:srgbClr val="00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4000" dirty="0" smtClean="0">
                <a:solidFill>
                  <a:srgbClr val="00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48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「きおくしょうがい」</a:t>
            </a:r>
            <a:endParaRPr lang="ja-JP" altLang="en-US" sz="4000" b="1" dirty="0" smtClean="0">
              <a:solidFill>
                <a:srgbClr val="C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214562" y="1428750"/>
            <a:ext cx="5957837" cy="647700"/>
          </a:xfrm>
          <a:prstGeom prst="homePlate">
            <a:avLst>
              <a:gd name="adj" fmla="val 107489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ja-JP" altLang="en-US" sz="2000" b="1" dirty="0">
                <a:solidFill>
                  <a:schemeClr val="accent2">
                    <a:lumMod val="75000"/>
                  </a:schemeClr>
                </a:solidFill>
              </a:rPr>
              <a:t>きのう　　　　　　　　　　　　　　　　　　　　今日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214563" y="3500438"/>
            <a:ext cx="1800225" cy="647700"/>
          </a:xfrm>
          <a:prstGeom prst="rect">
            <a:avLst/>
          </a:prstGeom>
          <a:gradFill rotWithShape="1">
            <a:gsLst>
              <a:gs pos="0">
                <a:srgbClr val="748A97"/>
              </a:gs>
              <a:gs pos="50000">
                <a:srgbClr val="A8C7DA"/>
              </a:gs>
              <a:gs pos="100000">
                <a:srgbClr val="C8ED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sz="2000" b="1"/>
              <a:t>　　きのう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084168" y="3501008"/>
            <a:ext cx="1577182" cy="647130"/>
          </a:xfrm>
          <a:prstGeom prst="homePlate">
            <a:avLst>
              <a:gd name="adj" fmla="val 86755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ja-JP" altLang="en-US" b="1" dirty="0" smtClean="0"/>
              <a:t>今日</a:t>
            </a:r>
            <a:endParaRPr lang="ja-JP" altLang="en-US" b="1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995936" y="4149080"/>
            <a:ext cx="2011660" cy="6477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143250" y="1571625"/>
            <a:ext cx="792163" cy="360363"/>
          </a:xfrm>
          <a:prstGeom prst="irregularSeal1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292080" y="1700808"/>
            <a:ext cx="576262" cy="360363"/>
          </a:xfrm>
          <a:prstGeom prst="irregularSeal1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4716016" y="3861048"/>
            <a:ext cx="647700" cy="43338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6012160" y="4214813"/>
            <a:ext cx="2060278" cy="7080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 smtClean="0">
                <a:latin typeface="Arial" pitchFamily="34" charset="0"/>
                <a:ea typeface="ＪＤＬゴシック"/>
                <a:cs typeface="ＪＤＬゴシック"/>
              </a:rPr>
              <a:t>その時間が全部</a:t>
            </a:r>
            <a:endParaRPr lang="en-US" altLang="ja-JP" sz="2000" b="1" dirty="0">
              <a:latin typeface="Arial" pitchFamily="34" charset="0"/>
              <a:ea typeface="ＪＤＬゴシック"/>
              <a:cs typeface="ＪＤＬゴシック"/>
            </a:endParaRPr>
          </a:p>
          <a:p>
            <a:pPr algn="ctr"/>
            <a:r>
              <a:rPr lang="ja-JP" altLang="en-US" sz="2000" b="1" dirty="0">
                <a:latin typeface="Arial" pitchFamily="34" charset="0"/>
                <a:ea typeface="ＪＤＬゴシック"/>
                <a:cs typeface="ＪＤＬゴシック"/>
              </a:rPr>
              <a:t>ぬけおちる</a:t>
            </a:r>
          </a:p>
        </p:txBody>
      </p:sp>
      <p:sp>
        <p:nvSpPr>
          <p:cNvPr id="7179" name="Freeform 13"/>
          <p:cNvSpPr>
            <a:spLocks/>
          </p:cNvSpPr>
          <p:nvPr/>
        </p:nvSpPr>
        <p:spPr bwMode="auto">
          <a:xfrm>
            <a:off x="5508104" y="2000250"/>
            <a:ext cx="1278459" cy="428625"/>
          </a:xfrm>
          <a:custGeom>
            <a:avLst/>
            <a:gdLst>
              <a:gd name="T0" fmla="*/ 2147483647 w 1156"/>
              <a:gd name="T1" fmla="*/ 0 h 234"/>
              <a:gd name="T2" fmla="*/ 2147483647 w 1156"/>
              <a:gd name="T3" fmla="*/ 2147483647 h 234"/>
              <a:gd name="T4" fmla="*/ 2147483647 w 1156"/>
              <a:gd name="T5" fmla="*/ 2147483647 h 234"/>
              <a:gd name="T6" fmla="*/ 2147483647 w 1156"/>
              <a:gd name="T7" fmla="*/ 2147483647 h 234"/>
              <a:gd name="T8" fmla="*/ 0 60000 65536"/>
              <a:gd name="T9" fmla="*/ 0 60000 65536"/>
              <a:gd name="T10" fmla="*/ 0 60000 65536"/>
              <a:gd name="T11" fmla="*/ 0 60000 65536"/>
              <a:gd name="T12" fmla="*/ 0 w 1156"/>
              <a:gd name="T13" fmla="*/ 0 h 234"/>
              <a:gd name="T14" fmla="*/ 1156 w 1156"/>
              <a:gd name="T15" fmla="*/ 234 h 23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6" h="234">
                <a:moveTo>
                  <a:pt x="68" y="0"/>
                </a:moveTo>
                <a:cubicBezTo>
                  <a:pt x="34" y="72"/>
                  <a:pt x="0" y="144"/>
                  <a:pt x="159" y="182"/>
                </a:cubicBezTo>
                <a:cubicBezTo>
                  <a:pt x="318" y="220"/>
                  <a:pt x="884" y="220"/>
                  <a:pt x="1020" y="227"/>
                </a:cubicBezTo>
                <a:cubicBezTo>
                  <a:pt x="1156" y="234"/>
                  <a:pt x="1065" y="230"/>
                  <a:pt x="975" y="22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0" name="Freeform 14"/>
          <p:cNvSpPr>
            <a:spLocks/>
          </p:cNvSpPr>
          <p:nvPr/>
        </p:nvSpPr>
        <p:spPr bwMode="auto">
          <a:xfrm>
            <a:off x="2571750" y="2000250"/>
            <a:ext cx="4403725" cy="863600"/>
          </a:xfrm>
          <a:custGeom>
            <a:avLst/>
            <a:gdLst>
              <a:gd name="T0" fmla="*/ 2147483647 w 2699"/>
              <a:gd name="T1" fmla="*/ 0 h 325"/>
              <a:gd name="T2" fmla="*/ 2147483647 w 2699"/>
              <a:gd name="T3" fmla="*/ 2147483647 h 325"/>
              <a:gd name="T4" fmla="*/ 2147483647 w 2699"/>
              <a:gd name="T5" fmla="*/ 2147483647 h 325"/>
              <a:gd name="T6" fmla="*/ 2147483647 w 2699"/>
              <a:gd name="T7" fmla="*/ 2147483647 h 325"/>
              <a:gd name="T8" fmla="*/ 0 60000 65536"/>
              <a:gd name="T9" fmla="*/ 0 60000 65536"/>
              <a:gd name="T10" fmla="*/ 0 60000 65536"/>
              <a:gd name="T11" fmla="*/ 0 60000 65536"/>
              <a:gd name="T12" fmla="*/ 0 w 2699"/>
              <a:gd name="T13" fmla="*/ 0 h 325"/>
              <a:gd name="T14" fmla="*/ 2699 w 2699"/>
              <a:gd name="T15" fmla="*/ 325 h 3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99" h="325">
                <a:moveTo>
                  <a:pt x="416" y="0"/>
                </a:moveTo>
                <a:cubicBezTo>
                  <a:pt x="208" y="109"/>
                  <a:pt x="0" y="219"/>
                  <a:pt x="325" y="272"/>
                </a:cubicBezTo>
                <a:cubicBezTo>
                  <a:pt x="650" y="325"/>
                  <a:pt x="2033" y="310"/>
                  <a:pt x="2366" y="317"/>
                </a:cubicBezTo>
                <a:cubicBezTo>
                  <a:pt x="2699" y="324"/>
                  <a:pt x="2510" y="320"/>
                  <a:pt x="2321" y="31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81" name="Rectangle 15"/>
          <p:cNvSpPr>
            <a:spLocks noChangeArrowheads="1"/>
          </p:cNvSpPr>
          <p:nvPr/>
        </p:nvSpPr>
        <p:spPr bwMode="auto">
          <a:xfrm>
            <a:off x="3571875" y="5000625"/>
            <a:ext cx="1871663" cy="647700"/>
          </a:xfrm>
          <a:prstGeom prst="rect">
            <a:avLst/>
          </a:prstGeom>
          <a:gradFill rotWithShape="1">
            <a:gsLst>
              <a:gs pos="0">
                <a:srgbClr val="748A97"/>
              </a:gs>
              <a:gs pos="50000">
                <a:srgbClr val="A8C7DA"/>
              </a:gs>
              <a:gs pos="100000">
                <a:srgbClr val="C8ED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2" name="AutoShape 16"/>
          <p:cNvSpPr>
            <a:spLocks noChangeArrowheads="1"/>
          </p:cNvSpPr>
          <p:nvPr/>
        </p:nvSpPr>
        <p:spPr bwMode="auto">
          <a:xfrm>
            <a:off x="5429250" y="5000625"/>
            <a:ext cx="3024188" cy="647700"/>
          </a:xfrm>
          <a:prstGeom prst="homePlate">
            <a:avLst>
              <a:gd name="adj" fmla="val 92486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3" name="Rectangle 17"/>
          <p:cNvSpPr>
            <a:spLocks noChangeArrowheads="1"/>
          </p:cNvSpPr>
          <p:nvPr/>
        </p:nvSpPr>
        <p:spPr bwMode="auto">
          <a:xfrm>
            <a:off x="1000125" y="5000625"/>
            <a:ext cx="1439863" cy="647700"/>
          </a:xfrm>
          <a:prstGeom prst="rec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4" name="Text Box 19"/>
          <p:cNvSpPr txBox="1">
            <a:spLocks noChangeArrowheads="1"/>
          </p:cNvSpPr>
          <p:nvPr/>
        </p:nvSpPr>
        <p:spPr bwMode="auto">
          <a:xfrm>
            <a:off x="2143108" y="2286000"/>
            <a:ext cx="3857652" cy="40011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>
                <a:latin typeface="Arial" pitchFamily="34" charset="0"/>
              </a:rPr>
              <a:t>きのうと今日がつながっている</a:t>
            </a:r>
          </a:p>
        </p:txBody>
      </p:sp>
      <p:sp>
        <p:nvSpPr>
          <p:cNvPr id="7185" name="Text Box 20"/>
          <p:cNvSpPr txBox="1">
            <a:spLocks noChangeArrowheads="1"/>
          </p:cNvSpPr>
          <p:nvPr/>
        </p:nvSpPr>
        <p:spPr bwMode="auto">
          <a:xfrm>
            <a:off x="4211960" y="5733256"/>
            <a:ext cx="4752528" cy="70788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きのうと今日がつながっていない</a:t>
            </a:r>
            <a:endParaRPr lang="en-US" altLang="ja-JP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むかしのことが、きのうのことの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ように感じる</a:t>
            </a:r>
            <a:endParaRPr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>
            <a:off x="323528" y="5589240"/>
            <a:ext cx="3061543" cy="928687"/>
          </a:xfrm>
          <a:prstGeom prst="wedgeRoundRectCallout">
            <a:avLst>
              <a:gd name="adj1" fmla="val -5262"/>
              <a:gd name="adj2" fmla="val -7511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ja-JP" altLang="en-US" sz="2400" b="1" dirty="0">
                <a:latin typeface="ＭＳ ゴシック" pitchFamily="49" charset="-128"/>
                <a:ea typeface="ＭＳ ゴシック" pitchFamily="49" charset="-128"/>
              </a:rPr>
              <a:t>さっきのことでも、</a:t>
            </a:r>
            <a:endParaRPr lang="en-US" altLang="ja-JP" sz="2400" b="1" dirty="0">
              <a:latin typeface="ＭＳ ゴシック" pitchFamily="49" charset="-128"/>
              <a:ea typeface="ＭＳ ゴシック" pitchFamily="49" charset="-128"/>
            </a:endParaRPr>
          </a:p>
          <a:p>
            <a:pPr algn="ctr">
              <a:defRPr/>
            </a:pPr>
            <a:r>
              <a:rPr lang="ja-JP" altLang="en-US" sz="2400" b="1" dirty="0" smtClean="0">
                <a:latin typeface="ＭＳ ゴシック" pitchFamily="49" charset="-128"/>
                <a:ea typeface="ＭＳ ゴシック" pitchFamily="49" charset="-128"/>
              </a:rPr>
              <a:t>思い出せない</a:t>
            </a:r>
            <a:endParaRPr lang="ja-JP" altLang="en-US" sz="2400" b="1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6786563" y="2071688"/>
            <a:ext cx="2143125" cy="928687"/>
          </a:xfrm>
          <a:prstGeom prst="wedgeRoundRectCallout">
            <a:avLst>
              <a:gd name="adj1" fmla="val -71789"/>
              <a:gd name="adj2" fmla="val 916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/>
              <a:t>あと</a:t>
            </a:r>
            <a:r>
              <a:rPr lang="ja-JP" altLang="en-US" sz="2000" b="1" dirty="0" smtClean="0"/>
              <a:t>からでも</a:t>
            </a:r>
            <a:endParaRPr lang="en-US" altLang="ja-JP" sz="2000" b="1" dirty="0"/>
          </a:p>
          <a:p>
            <a:pPr algn="ctr">
              <a:defRPr/>
            </a:pPr>
            <a:r>
              <a:rPr lang="ja-JP" altLang="en-US" sz="2000" b="1" dirty="0"/>
              <a:t>思い</a:t>
            </a:r>
            <a:r>
              <a:rPr lang="ja-JP" altLang="en-US" sz="2000" b="1" dirty="0" smtClean="0"/>
              <a:t>出せる</a:t>
            </a:r>
            <a:endParaRPr lang="ja-JP" altLang="en-US" sz="2000" b="1" dirty="0"/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4500563" y="5357813"/>
            <a:ext cx="928687" cy="15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テキスト ボックス 28"/>
          <p:cNvSpPr txBox="1">
            <a:spLocks noChangeArrowheads="1"/>
          </p:cNvSpPr>
          <p:nvPr/>
        </p:nvSpPr>
        <p:spPr bwMode="auto">
          <a:xfrm>
            <a:off x="208432" y="2428875"/>
            <a:ext cx="1346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b="1" dirty="0" smtClean="0"/>
              <a:t>ものわすれ</a:t>
            </a:r>
            <a:endParaRPr lang="en-US" altLang="ja-JP" sz="1800" b="1" dirty="0"/>
          </a:p>
        </p:txBody>
      </p:sp>
      <p:pic>
        <p:nvPicPr>
          <p:cNvPr id="7190" name="Picture 5" descr="C:\Documents and Settings\Administrator\Local Settings\Temporary Internet Files\Content.IE5\615YFQLW\MC9004419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357313"/>
            <a:ext cx="15716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1" name="テキスト ボックス 30"/>
          <p:cNvSpPr txBox="1">
            <a:spLocks noChangeArrowheads="1"/>
          </p:cNvSpPr>
          <p:nvPr/>
        </p:nvSpPr>
        <p:spPr bwMode="auto">
          <a:xfrm>
            <a:off x="179512" y="4293096"/>
            <a:ext cx="1475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b="1" dirty="0" smtClean="0"/>
              <a:t>きおく</a:t>
            </a:r>
            <a:endParaRPr lang="en-US" altLang="ja-JP" sz="1800" b="1" dirty="0" smtClean="0"/>
          </a:p>
          <a:p>
            <a:pPr algn="ctr"/>
            <a:r>
              <a:rPr lang="ja-JP" altLang="en-US" b="1" dirty="0" smtClean="0"/>
              <a:t>しょうがい</a:t>
            </a:r>
            <a:endParaRPr lang="ja-JP" altLang="en-US" sz="1800" b="1" dirty="0"/>
          </a:p>
        </p:txBody>
      </p:sp>
      <p:pic>
        <p:nvPicPr>
          <p:cNvPr id="7192" name="Picture 6" descr="C:\Documents and Settings\Administrator\Local Settings\Temporary Internet Files\Content.IE5\7C9LX9EX\MC9004419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3429000"/>
            <a:ext cx="12382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テキスト ボックス 24"/>
          <p:cNvSpPr txBox="1"/>
          <p:nvPr/>
        </p:nvSpPr>
        <p:spPr>
          <a:xfrm>
            <a:off x="4211960" y="3212976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b="1" dirty="0" smtClean="0"/>
              <a:t>今あったことが</a:t>
            </a:r>
            <a:endParaRPr kumimoji="1" lang="en-US" altLang="ja-JP" b="1" dirty="0" smtClean="0"/>
          </a:p>
          <a:p>
            <a:pPr algn="ctr"/>
            <a:r>
              <a:rPr lang="ja-JP" altLang="en-US" b="1" dirty="0" smtClean="0"/>
              <a:t>覚えられない</a:t>
            </a:r>
            <a:endParaRPr kumimoji="1" lang="ja-JP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643937" cy="1357312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にんち</a:t>
            </a: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しょうの人がこまっているときに</a:t>
            </a:r>
            <a: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せめてしまうと、</a:t>
            </a:r>
            <a:endParaRPr lang="ja-JP" altLang="en-US" dirty="0" smtClean="0">
              <a:solidFill>
                <a:srgbClr val="C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8195" name="Picture 21" descr="C:\Documents and Settings\Administrator\Local Settings\Temporary Internet Files\Content.IE5\615YFQLW\MC90007873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13" y="2143125"/>
            <a:ext cx="642937" cy="134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9" descr="C:\Documents and Settings\Administrator\Local Settings\Temporary Internet Files\Content.IE5\NGJ3XUOP\MC90023920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1643063"/>
            <a:ext cx="9525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0" descr="C:\Documents and Settings\Administrator\Local Settings\Temporary Internet Files\Content.IE5\7C9LX9EX\MC90007870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3" y="1785938"/>
            <a:ext cx="1166812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1" descr="C:\Documents and Settings\Administrator\Local Settings\Temporary Internet Files\Content.IE5\O56VWT2N\MC9000788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" y="1556791"/>
            <a:ext cx="1953378" cy="1824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角丸四角形吹き出し 13"/>
          <p:cNvSpPr/>
          <p:nvPr/>
        </p:nvSpPr>
        <p:spPr>
          <a:xfrm>
            <a:off x="214313" y="3861049"/>
            <a:ext cx="2643187" cy="2664296"/>
          </a:xfrm>
          <a:prstGeom prst="wedgeRoundRectCallout">
            <a:avLst>
              <a:gd name="adj1" fmla="val -19457"/>
              <a:gd name="adj2" fmla="val -6358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5786" tIns="47893" rIns="95786" bIns="47893" anchor="ctr"/>
          <a:lstStyle/>
          <a:p>
            <a:pPr algn="ctr">
              <a:defRPr/>
            </a:pP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わからない</a:t>
            </a:r>
            <a:r>
              <a:rPr lang="ja-JP" altLang="en-US" sz="26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ことがあって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も自分でかい</a:t>
            </a:r>
            <a:r>
              <a:rPr lang="ja-JP" altLang="en-US" sz="2600" b="1" dirty="0" err="1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けつ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しようと思って</a:t>
            </a:r>
            <a:r>
              <a:rPr lang="ja-JP" altLang="en-US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がんばっています</a:t>
            </a:r>
            <a:endParaRPr lang="ja-JP" altLang="en-US" sz="2600" b="1" dirty="0">
              <a:solidFill>
                <a:srgbClr val="C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3143250" y="4071938"/>
            <a:ext cx="2643188" cy="2525414"/>
          </a:xfrm>
          <a:prstGeom prst="wedgeRoundRectCallout">
            <a:avLst>
              <a:gd name="adj1" fmla="val -19457"/>
              <a:gd name="adj2" fmla="val -6358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5786" tIns="47893" rIns="95786" bIns="47893" anchor="ctr"/>
          <a:lstStyle/>
          <a:p>
            <a:pPr algn="ctr">
              <a:defRPr/>
            </a:pP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でもよく</a:t>
            </a:r>
            <a:r>
              <a:rPr lang="ja-JP" altLang="en-US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失敗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　　　してしまいます</a:t>
            </a:r>
            <a:endParaRPr lang="en-US" altLang="ja-JP" sz="2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その時に、まわりの人から</a:t>
            </a:r>
            <a:r>
              <a:rPr lang="ja-JP" altLang="en-US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ばかにされたり、怒られたり</a:t>
            </a: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したら</a:t>
            </a:r>
            <a:endParaRPr lang="ja-JP" altLang="en-US" sz="2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5940152" y="3929063"/>
            <a:ext cx="2989536" cy="2643187"/>
          </a:xfrm>
          <a:prstGeom prst="wedgeRoundRectCallout">
            <a:avLst>
              <a:gd name="adj1" fmla="val 15543"/>
              <a:gd name="adj2" fmla="val -6466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786" tIns="47893" rIns="95786" bIns="47893" anchor="ctr"/>
          <a:lstStyle/>
          <a:p>
            <a:pPr algn="ctr">
              <a:defRPr/>
            </a:pPr>
            <a:r>
              <a:rPr lang="ja-JP" altLang="en-US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悲しくなって</a:t>
            </a:r>
            <a:endParaRPr lang="en-US" altLang="ja-JP" sz="2600" b="1" dirty="0" smtClean="0">
              <a:solidFill>
                <a:srgbClr val="C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くやしくなって</a:t>
            </a:r>
            <a:endParaRPr lang="en-US" altLang="ja-JP" sz="2600" b="1" dirty="0" smtClean="0">
              <a:solidFill>
                <a:srgbClr val="C0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はらが立って</a:t>
            </a:r>
            <a:r>
              <a:rPr lang="en-US" altLang="ja-JP" sz="2600" b="1" dirty="0" smtClean="0">
                <a:solidFill>
                  <a:srgbClr val="C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</a:p>
          <a:p>
            <a:pPr algn="ctr">
              <a:defRPr/>
            </a:pP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急に出ていったり</a:t>
            </a:r>
            <a:endParaRPr lang="en-US" altLang="ja-JP" sz="2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defRPr/>
            </a:pPr>
            <a:r>
              <a:rPr lang="ja-JP" altLang="en-US" sz="2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怒ってしまったりします</a:t>
            </a:r>
            <a:endParaRPr lang="ja-JP" altLang="en-US" sz="2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ストライプ矢印 17"/>
          <p:cNvSpPr/>
          <p:nvPr/>
        </p:nvSpPr>
        <p:spPr>
          <a:xfrm>
            <a:off x="2857500" y="2214563"/>
            <a:ext cx="714375" cy="500062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5786" tIns="47893" rIns="95786" bIns="47893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ストライプ矢印 18"/>
          <p:cNvSpPr/>
          <p:nvPr/>
        </p:nvSpPr>
        <p:spPr>
          <a:xfrm>
            <a:off x="6215063" y="2286000"/>
            <a:ext cx="714375" cy="500063"/>
          </a:xfrm>
          <a:prstGeom prst="strip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5786" tIns="47893" rIns="95786" bIns="47893"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雲形吹き出し 11"/>
          <p:cNvSpPr/>
          <p:nvPr/>
        </p:nvSpPr>
        <p:spPr>
          <a:xfrm>
            <a:off x="467544" y="5013176"/>
            <a:ext cx="2952328" cy="1512168"/>
          </a:xfrm>
          <a:prstGeom prst="cloudCallout">
            <a:avLst>
              <a:gd name="adj1" fmla="val 54823"/>
              <a:gd name="adj2" fmla="val -276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53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｢</a:t>
            </a:r>
            <a:r>
              <a:rPr kumimoji="1" lang="ja-JP" altLang="en-US" sz="53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自分を大切に思う気持ち</a:t>
            </a:r>
            <a:r>
              <a:rPr kumimoji="1" lang="en-US" altLang="ja-JP" sz="53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｣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1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が人間にとって一番大切です</a:t>
            </a:r>
            <a:endParaRPr kumimoji="1" lang="ja-JP" altLang="en-US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4" name="コンテンツ プレースホルダ 3" descr="おばあさん困った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3789040"/>
            <a:ext cx="1702922" cy="2481139"/>
          </a:xfrm>
        </p:spPr>
      </p:pic>
      <p:pic>
        <p:nvPicPr>
          <p:cNvPr id="5" name="図 4" descr="怒った顔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1484784"/>
            <a:ext cx="1593250" cy="1893766"/>
          </a:xfrm>
          <a:prstGeom prst="rect">
            <a:avLst/>
          </a:prstGeom>
        </p:spPr>
      </p:pic>
      <p:pic>
        <p:nvPicPr>
          <p:cNvPr id="6" name="図 5" descr="怒り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556792"/>
            <a:ext cx="1656184" cy="179034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2699792" y="1772816"/>
            <a:ext cx="4071567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身におぼえのないことで</a:t>
            </a:r>
            <a:r>
              <a:rPr kumimoji="1"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</a:p>
          <a:p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自分は一生けんめいしているのに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</a:p>
          <a:p>
            <a:endParaRPr kumimoji="1" lang="en-US" altLang="ja-JP" sz="11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怒られたり、バカにされたりしたら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endParaRPr kumimoji="1" lang="ja-JP" altLang="en-US" sz="20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323528" y="3356992"/>
            <a:ext cx="3312368" cy="1368152"/>
          </a:xfrm>
          <a:prstGeom prst="wedgeRoundRectCallout">
            <a:avLst>
              <a:gd name="adj1" fmla="val 41523"/>
              <a:gd name="adj2" fmla="val 6800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どうしてこんなに悲しいんだろう。みんな私のことがきらいなのかな？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5652120" y="3573016"/>
            <a:ext cx="3096344" cy="2016224"/>
          </a:xfrm>
          <a:prstGeom prst="wedgeRoundRectCallout">
            <a:avLst>
              <a:gd name="adj1" fmla="val -56899"/>
              <a:gd name="adj2" fmla="val 3321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また怒られるかも</a:t>
            </a:r>
            <a:endParaRPr kumimoji="1" lang="en-US" altLang="ja-JP" sz="2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またバカにされるかも</a:t>
            </a:r>
            <a:endParaRPr lang="en-US" altLang="ja-JP" sz="2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endParaRPr lang="en-US" altLang="ja-JP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こんな場所から</a:t>
            </a:r>
            <a:endParaRPr kumimoji="1" lang="en-US" altLang="ja-JP" sz="24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逃げ出したい</a:t>
            </a:r>
            <a:endParaRPr kumimoji="1" lang="ja-JP" altLang="en-US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0" name="図 9" descr="傷つく心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91680" y="5229200"/>
            <a:ext cx="648072" cy="540060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899592" y="5733256"/>
            <a:ext cx="1986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一番大切な気持ちが</a:t>
            </a:r>
            <a:endParaRPr kumimoji="1" lang="en-US" altLang="ja-JP" sz="16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600" dirty="0" smtClean="0">
                <a:latin typeface="HGP創英角ﾎﾟｯﾌﾟ体" pitchFamily="50" charset="-128"/>
                <a:ea typeface="HGP創英角ﾎﾟｯﾌﾟ体" pitchFamily="50" charset="-128"/>
              </a:rPr>
              <a:t>傷ついてしまいます</a:t>
            </a:r>
            <a:endParaRPr kumimoji="1" lang="ja-JP" altLang="en-US" sz="1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2080" y="5877272"/>
            <a:ext cx="2871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err="1" smtClean="0">
                <a:latin typeface="HGP創英角ﾎﾟｯﾌﾟ体" pitchFamily="50" charset="-128"/>
                <a:ea typeface="HGP創英角ﾎﾟｯﾌﾟ体" pitchFamily="50" charset="-128"/>
              </a:rPr>
              <a:t>にんち</a:t>
            </a:r>
            <a:r>
              <a:rPr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しょう</a:t>
            </a:r>
            <a:r>
              <a:rPr kumimoji="1"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の人は、</a:t>
            </a:r>
            <a:endParaRPr kumimoji="1"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失敗することが多いです</a:t>
            </a:r>
            <a:endParaRPr kumimoji="1"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その人にしかわからない</a:t>
            </a:r>
            <a:r>
              <a:rPr kumimoji="1"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理由がある・気持ちがある</a:t>
            </a:r>
            <a:endParaRPr kumimoji="1" lang="ja-JP" altLang="en-US" sz="4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507288" cy="2764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コンテンツ プレースホルダ 3" descr="おばあさん困った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76256" y="3789040"/>
            <a:ext cx="1702922" cy="2481139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251520" y="1700808"/>
            <a:ext cx="3456384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お年寄りも、</a:t>
            </a:r>
            <a:endParaRPr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おとな</a:t>
            </a:r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も、子どもも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一生けん命生きていますよね！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1" name="図 10" descr="男の子.png"/>
          <p:cNvPicPr>
            <a:picLocks noChangeAspect="1"/>
          </p:cNvPicPr>
          <p:nvPr/>
        </p:nvPicPr>
        <p:blipFill>
          <a:blip r:embed="rId8" cstate="print"/>
          <a:srcRect t="50000" r="72235"/>
          <a:stretch>
            <a:fillRect/>
          </a:stretch>
        </p:blipFill>
        <p:spPr>
          <a:xfrm>
            <a:off x="1547664" y="4941168"/>
            <a:ext cx="1152128" cy="1411157"/>
          </a:xfrm>
          <a:prstGeom prst="rect">
            <a:avLst/>
          </a:prstGeom>
        </p:spPr>
      </p:pic>
      <p:pic>
        <p:nvPicPr>
          <p:cNvPr id="12" name="図 11" descr="女の子.png"/>
          <p:cNvPicPr>
            <a:picLocks noChangeAspect="1"/>
          </p:cNvPicPr>
          <p:nvPr/>
        </p:nvPicPr>
        <p:blipFill>
          <a:blip r:embed="rId9" cstate="print"/>
          <a:srcRect l="77491" t="54131" b="427"/>
          <a:stretch>
            <a:fillRect/>
          </a:stretch>
        </p:blipFill>
        <p:spPr>
          <a:xfrm>
            <a:off x="395536" y="4869160"/>
            <a:ext cx="1080120" cy="145105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491880" y="6093296"/>
            <a:ext cx="356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気持ちをわかってあげてください！</a:t>
            </a:r>
            <a:endParaRPr kumimoji="1" lang="ja-JP" altLang="en-US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9" name="雲形吹き出し 8"/>
          <p:cNvSpPr/>
          <p:nvPr/>
        </p:nvSpPr>
        <p:spPr>
          <a:xfrm>
            <a:off x="2411760" y="3717032"/>
            <a:ext cx="4464496" cy="2304256"/>
          </a:xfrm>
          <a:prstGeom prst="cloudCallout">
            <a:avLst>
              <a:gd name="adj1" fmla="val -51369"/>
              <a:gd name="adj2" fmla="val 4850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ぼくたち・私たちには　　　　　　　わからないけど、</a:t>
            </a:r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大変だったんですね</a:t>
            </a:r>
            <a:endParaRPr kumimoji="1"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つらかったでしょうね</a:t>
            </a:r>
            <a:endParaRPr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すごいですね！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7380312" y="3068960"/>
            <a:ext cx="1512168" cy="648072"/>
          </a:xfrm>
          <a:prstGeom prst="wedgeRoundRectCallout">
            <a:avLst>
              <a:gd name="adj1" fmla="val 8943"/>
              <a:gd name="adj2" fmla="val 7817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わかってくれてありがとう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タイトル 1"/>
          <p:cNvSpPr>
            <a:spLocks noGrp="1"/>
          </p:cNvSpPr>
          <p:nvPr>
            <p:ph type="title"/>
          </p:nvPr>
        </p:nvSpPr>
        <p:spPr>
          <a:xfrm>
            <a:off x="214489" y="285751"/>
            <a:ext cx="8215489" cy="792163"/>
          </a:xfrm>
        </p:spPr>
        <p:txBody>
          <a:bodyPr>
            <a:noAutofit/>
          </a:bodyPr>
          <a:lstStyle/>
          <a:p>
            <a:pPr algn="l"/>
            <a:r>
              <a:rPr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</a:t>
            </a:r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こころ</a:t>
            </a:r>
            <a:r>
              <a:rPr lang="en-US" altLang="ja-JP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ja-JP" altLang="en-US" sz="48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びょ</a:t>
            </a:r>
            <a:r>
              <a:rPr lang="ja-JP" altLang="en-US" sz="4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うきじゃない</a:t>
            </a:r>
          </a:p>
        </p:txBody>
      </p:sp>
      <p:sp>
        <p:nvSpPr>
          <p:cNvPr id="12291" name="テキスト ボックス 3"/>
          <p:cNvSpPr txBox="1">
            <a:spLocks noChangeArrowheads="1"/>
          </p:cNvSpPr>
          <p:nvPr/>
        </p:nvSpPr>
        <p:spPr bwMode="auto">
          <a:xfrm>
            <a:off x="571500" y="1357313"/>
            <a:ext cx="7607300" cy="4559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5786" tIns="47893" rIns="95786" bIns="47893">
            <a:spAutoFit/>
          </a:bodyPr>
          <a:lstStyle/>
          <a:p>
            <a:pPr>
              <a:defRPr/>
            </a:pPr>
            <a:r>
              <a:rPr lang="ja-JP" altLang="en-US" sz="2900" b="1" dirty="0">
                <a:solidFill>
                  <a:srgbClr val="CC0000"/>
                </a:solidFill>
                <a:latin typeface="AR PハイカラＰＯＰ体H" pitchFamily="50" charset="-128"/>
                <a:ea typeface="AR PハイカラＰＯＰ体H" pitchFamily="50" charset="-128"/>
              </a:rPr>
              <a:t>かなしい、さびしい、いやだ</a:t>
            </a:r>
            <a:endParaRPr lang="en-US" altLang="ja-JP" sz="2900" b="1" dirty="0">
              <a:solidFill>
                <a:srgbClr val="CC0000"/>
              </a:solidFill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solidFill>
                  <a:srgbClr val="CC0000"/>
                </a:solidFill>
                <a:latin typeface="AR PハイカラＰＯＰ体H" pitchFamily="50" charset="-128"/>
                <a:ea typeface="AR PハイカラＰＯＰ体H" pitchFamily="50" charset="-128"/>
              </a:rPr>
              <a:t>うれしい、楽しい、ホッとする</a:t>
            </a:r>
            <a:endParaRPr lang="en-US" altLang="ja-JP" sz="2900" b="1" dirty="0">
              <a:solidFill>
                <a:srgbClr val="CC0000"/>
              </a:solidFill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 PハイカラＰＯＰ体H" pitchFamily="50" charset="-128"/>
                <a:ea typeface="AR PハイカラＰＯＰ体H" pitchFamily="50" charset="-128"/>
              </a:rPr>
              <a:t>　　という気持ちは、みんなといっしょです。</a:t>
            </a:r>
            <a:endParaRPr lang="en-US" altLang="ja-JP" sz="2900" b="1" dirty="0">
              <a:solidFill>
                <a:schemeClr val="tx1">
                  <a:lumMod val="95000"/>
                  <a:lumOff val="5000"/>
                </a:schemeClr>
              </a:solidFill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endParaRPr lang="en-US" altLang="ja-JP" sz="2900" b="1" dirty="0"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でも、わからないこと　や　できないこと</a:t>
            </a:r>
            <a:endParaRPr lang="en-US" altLang="ja-JP" sz="2900" b="1" dirty="0">
              <a:solidFill>
                <a:srgbClr val="CC0000"/>
              </a:solidFill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が多くて、</a:t>
            </a:r>
            <a:r>
              <a:rPr lang="ja-JP" altLang="en-US" sz="2900" b="1" dirty="0" smtClean="0">
                <a:latin typeface="AR PハイカラＰＯＰ体H" pitchFamily="50" charset="-128"/>
                <a:ea typeface="AR PハイカラＰＯＰ体H" pitchFamily="50" charset="-128"/>
              </a:rPr>
              <a:t>いつもすごく</a:t>
            </a:r>
            <a:r>
              <a:rPr lang="ja-JP" altLang="en-US" sz="2900" b="1" u="sng" dirty="0" smtClean="0">
                <a:solidFill>
                  <a:srgbClr val="C00000"/>
                </a:solidFill>
                <a:latin typeface="AR PハイカラＰＯＰ体H" pitchFamily="50" charset="-128"/>
                <a:ea typeface="AR PハイカラＰＯＰ体H" pitchFamily="50" charset="-128"/>
              </a:rPr>
              <a:t>しんぱい</a:t>
            </a: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です。</a:t>
            </a:r>
            <a:endParaRPr lang="en-US" altLang="ja-JP" sz="2900" b="1" dirty="0"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　　</a:t>
            </a:r>
            <a:endParaRPr lang="en-US" altLang="ja-JP" sz="2900" b="1" dirty="0"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みんなに、たすけてもらったら、</a:t>
            </a:r>
            <a:endParaRPr lang="en-US" altLang="ja-JP" sz="2900" b="1" dirty="0"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solidFill>
                  <a:srgbClr val="C00000"/>
                </a:solidFill>
                <a:latin typeface="AR PハイカラＰＯＰ体H" pitchFamily="50" charset="-128"/>
                <a:ea typeface="AR PハイカラＰＯＰ体H" pitchFamily="50" charset="-128"/>
              </a:rPr>
              <a:t>ホッとする</a:t>
            </a: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し、</a:t>
            </a:r>
            <a:r>
              <a:rPr lang="ja-JP" altLang="en-US" sz="2900" b="1" dirty="0">
                <a:solidFill>
                  <a:srgbClr val="C00000"/>
                </a:solidFill>
                <a:latin typeface="AR PハイカラＰＯＰ体H" pitchFamily="50" charset="-128"/>
                <a:ea typeface="AR PハイカラＰＯＰ体H" pitchFamily="50" charset="-128"/>
              </a:rPr>
              <a:t>うれしい</a:t>
            </a: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し、</a:t>
            </a:r>
            <a:endParaRPr lang="en-US" altLang="ja-JP" sz="2900" b="1" dirty="0">
              <a:latin typeface="AR PハイカラＰＯＰ体H" pitchFamily="50" charset="-128"/>
              <a:ea typeface="AR PハイカラＰＯＰ体H" pitchFamily="50" charset="-128"/>
            </a:endParaRPr>
          </a:p>
          <a:p>
            <a:pPr>
              <a:defRPr/>
            </a:pPr>
            <a:r>
              <a:rPr lang="ja-JP" altLang="en-US" sz="2900" b="1" dirty="0">
                <a:solidFill>
                  <a:srgbClr val="C00000"/>
                </a:solidFill>
                <a:latin typeface="AR PハイカラＰＯＰ体H" pitchFamily="50" charset="-128"/>
                <a:ea typeface="AR PハイカラＰＯＰ体H" pitchFamily="50" charset="-128"/>
              </a:rPr>
              <a:t>あたたかい気持ち</a:t>
            </a:r>
            <a:r>
              <a:rPr lang="ja-JP" altLang="en-US" sz="2900" b="1" dirty="0">
                <a:latin typeface="AR PハイカラＰＯＰ体H" pitchFamily="50" charset="-128"/>
                <a:ea typeface="AR PハイカラＰＯＰ体H" pitchFamily="50" charset="-128"/>
              </a:rPr>
              <a:t>になります。</a:t>
            </a:r>
          </a:p>
        </p:txBody>
      </p:sp>
      <p:pic>
        <p:nvPicPr>
          <p:cNvPr id="13317" name="Picture 6" descr="C:\Documents and Settings\Administrator\Local Settings\Temporary Internet Files\Content.IE5\5V3BHXGE\MC9004459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478" y="4286250"/>
            <a:ext cx="209267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 descr="C:\Documents and Settings\Administrator\Local Settings\Temporary Internet Files\Content.IE5\0P75FPW0\MC9004452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022" y="1143000"/>
            <a:ext cx="1303867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582726"/>
          </a:xfrm>
        </p:spPr>
        <p:txBody>
          <a:bodyPr>
            <a:noAutofit/>
          </a:bodyPr>
          <a:lstStyle/>
          <a:p>
            <a:r>
              <a:rPr lang="ja-JP" altLang="en-US" sz="2800" b="1" dirty="0" err="1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にんち</a:t>
            </a:r>
            <a:r>
              <a:rPr lang="ja-JP" altLang="en-US" sz="2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しょう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の人へのかかわりで一番大事なこと</a:t>
            </a:r>
            <a:r>
              <a:rPr kumimoji="1" lang="en-US" altLang="ja-JP" sz="3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3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わからないこと</a:t>
            </a:r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は何かな？と考えて、</a:t>
            </a:r>
            <a:r>
              <a:rPr kumimoji="1" lang="en-US" altLang="ja-JP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40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味方</a:t>
            </a:r>
            <a:r>
              <a:rPr lang="ja-JP" altLang="en-US" sz="4000" b="1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40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なって</a:t>
            </a:r>
            <a:r>
              <a:rPr lang="ja-JP" altLang="en-US" sz="4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助ける人になってください</a:t>
            </a:r>
            <a:endParaRPr kumimoji="1" lang="ja-JP" altLang="en-US" sz="36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4714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  <a:latin typeface="HGｺﾞｼｯｸM" pitchFamily="49" charset="-128"/>
                <a:ea typeface="HGｺﾞｼｯｸM" pitchFamily="49" charset="-128"/>
              </a:rPr>
              <a:t>笑顔で</a:t>
            </a:r>
            <a:r>
              <a:rPr kumimoji="1" lang="en-US" altLang="ja-JP" b="1" dirty="0" smtClean="0">
                <a:solidFill>
                  <a:srgbClr val="FF0000"/>
                </a:solidFill>
                <a:latin typeface="HGｺﾞｼｯｸM" pitchFamily="49" charset="-128"/>
                <a:ea typeface="HGｺﾞｼｯｸM" pitchFamily="49" charset="-128"/>
              </a:rPr>
              <a:t>…</a:t>
            </a:r>
            <a:r>
              <a:rPr kumimoji="1" lang="ja-JP" altLang="en-US" b="1" dirty="0" smtClean="0">
                <a:solidFill>
                  <a:srgbClr val="FF0000"/>
                </a:solidFill>
                <a:latin typeface="HGｺﾞｼｯｸM" pitchFamily="49" charset="-128"/>
                <a:ea typeface="HGｺﾞｼｯｸM" pitchFamily="49" charset="-128"/>
              </a:rPr>
              <a:t>あいさつ</a:t>
            </a:r>
            <a:endParaRPr kumimoji="1" lang="en-US" altLang="ja-JP" b="1" dirty="0" smtClean="0">
              <a:solidFill>
                <a:srgbClr val="FF0000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  <a:latin typeface="HGｺﾞｼｯｸM" pitchFamily="49" charset="-128"/>
                <a:ea typeface="HGｺﾞｼｯｸM" pitchFamily="49" charset="-128"/>
              </a:rPr>
              <a:t>ゆっくりわかりやすく話す</a:t>
            </a:r>
            <a:endParaRPr lang="en-US" altLang="ja-JP" b="1" dirty="0" smtClean="0">
              <a:solidFill>
                <a:srgbClr val="FF0000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  <a:latin typeface="HGｺﾞｼｯｸM" pitchFamily="49" charset="-128"/>
                <a:ea typeface="HGｺﾞｼｯｸM" pitchFamily="49" charset="-128"/>
              </a:rPr>
              <a:t>答えてくれるのをゆっくり待つ</a:t>
            </a:r>
            <a:endParaRPr kumimoji="1" lang="en-US" altLang="ja-JP" b="1" dirty="0" smtClean="0">
              <a:solidFill>
                <a:srgbClr val="FF0000"/>
              </a:solidFill>
              <a:latin typeface="HGｺﾞｼｯｸM" pitchFamily="49" charset="-128"/>
              <a:ea typeface="HGｺﾞｼｯｸM" pitchFamily="49" charset="-128"/>
            </a:endParaRPr>
          </a:p>
          <a:p>
            <a:endParaRPr lang="en-US" altLang="ja-JP" sz="1400" b="1" dirty="0">
              <a:latin typeface="HGｺﾞｼｯｸM" pitchFamily="49" charset="-128"/>
              <a:ea typeface="HGｺﾞｼｯｸM" pitchFamily="49" charset="-128"/>
            </a:endParaRPr>
          </a:p>
          <a:p>
            <a:r>
              <a:rPr kumimoji="1" lang="ja-JP" altLang="en-US" b="1" dirty="0" smtClean="0">
                <a:latin typeface="HGｺﾞｼｯｸM" pitchFamily="49" charset="-128"/>
                <a:ea typeface="HGｺﾞｼｯｸM" pitchFamily="49" charset="-128"/>
              </a:rPr>
              <a:t>わたし・ぼくは、</a:t>
            </a:r>
            <a:endParaRPr kumimoji="1" lang="en-US" altLang="ja-JP" b="1" dirty="0" smtClean="0">
              <a:latin typeface="HGｺﾞｼｯｸM" pitchFamily="49" charset="-128"/>
              <a:ea typeface="HGｺﾞｼｯｸM" pitchFamily="49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　</a:t>
            </a:r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〇〇小学校</a:t>
            </a:r>
            <a:r>
              <a:rPr kumimoji="1" lang="ja-JP" altLang="en-US" b="1" dirty="0" smtClean="0">
                <a:latin typeface="HGｺﾞｼｯｸM" pitchFamily="49" charset="-128"/>
                <a:ea typeface="HGｺﾞｼｯｸM" pitchFamily="49" charset="-128"/>
              </a:rPr>
              <a:t>の〇年生</a:t>
            </a:r>
            <a:r>
              <a:rPr kumimoji="1" lang="ja-JP" altLang="en-US" b="1" dirty="0" smtClean="0">
                <a:latin typeface="HGｺﾞｼｯｸM" pitchFamily="49" charset="-128"/>
                <a:ea typeface="HGｺﾞｼｯｸM" pitchFamily="49" charset="-128"/>
              </a:rPr>
              <a:t>の○○です。</a:t>
            </a:r>
            <a:endParaRPr kumimoji="1" lang="en-US" altLang="ja-JP" b="1" dirty="0" smtClean="0">
              <a:latin typeface="HGｺﾞｼｯｸM" pitchFamily="49" charset="-128"/>
              <a:ea typeface="HGｺﾞｼｯｸM" pitchFamily="49" charset="-128"/>
            </a:endParaRPr>
          </a:p>
          <a:p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おばあちゃんのこと知っていますよ。</a:t>
            </a:r>
            <a:endParaRPr lang="en-US" altLang="ja-JP" b="1" dirty="0" smtClean="0">
              <a:latin typeface="HGｺﾞｼｯｸM" pitchFamily="49" charset="-128"/>
              <a:ea typeface="HGｺﾞｼｯｸM" pitchFamily="49" charset="-128"/>
            </a:endParaRPr>
          </a:p>
          <a:p>
            <a:r>
              <a:rPr lang="ja-JP" altLang="en-US" b="1" dirty="0">
                <a:latin typeface="HGｺﾞｼｯｸM" pitchFamily="49" charset="-128"/>
                <a:ea typeface="HGｺﾞｼｯｸM" pitchFamily="49" charset="-128"/>
              </a:rPr>
              <a:t>案内して</a:t>
            </a:r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くれる</a:t>
            </a:r>
            <a:r>
              <a:rPr lang="ja-JP" altLang="en-US" b="1" dirty="0">
                <a:latin typeface="HGｺﾞｼｯｸM" pitchFamily="49" charset="-128"/>
                <a:ea typeface="HGｺﾞｼｯｸM" pitchFamily="49" charset="-128"/>
              </a:rPr>
              <a:t>人</a:t>
            </a:r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を呼んできますね。</a:t>
            </a:r>
            <a:endParaRPr lang="en-US" altLang="ja-JP" b="1" dirty="0" smtClean="0">
              <a:latin typeface="HGｺﾞｼｯｸM" pitchFamily="49" charset="-128"/>
              <a:ea typeface="HGｺﾞｼｯｸM" pitchFamily="49" charset="-128"/>
            </a:endParaRPr>
          </a:p>
          <a:p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お手伝いしていいですか？ここで</a:t>
            </a:r>
            <a:r>
              <a:rPr lang="ja-JP" altLang="en-US" b="1" dirty="0">
                <a:latin typeface="HGｺﾞｼｯｸM" pitchFamily="49" charset="-128"/>
                <a:ea typeface="HGｺﾞｼｯｸM" pitchFamily="49" charset="-128"/>
              </a:rPr>
              <a:t>待てます</a:t>
            </a:r>
            <a:r>
              <a:rPr lang="ja-JP" altLang="en-US" b="1" dirty="0" smtClean="0">
                <a:latin typeface="HGｺﾞｼｯｸM" pitchFamily="49" charset="-128"/>
                <a:ea typeface="HGｺﾞｼｯｸM" pitchFamily="49" charset="-128"/>
              </a:rPr>
              <a:t>か？</a:t>
            </a:r>
            <a:endParaRPr lang="en-US" altLang="ja-JP" b="1" dirty="0" smtClean="0">
              <a:latin typeface="HGｺﾞｼｯｸM" pitchFamily="49" charset="-128"/>
              <a:ea typeface="HGｺﾞｼｯｸM" pitchFamily="49" charset="-128"/>
            </a:endParaRPr>
          </a:p>
        </p:txBody>
      </p:sp>
      <p:sp>
        <p:nvSpPr>
          <p:cNvPr id="4" name="角丸四角形吹き出し 3"/>
          <p:cNvSpPr/>
          <p:nvPr/>
        </p:nvSpPr>
        <p:spPr>
          <a:xfrm>
            <a:off x="6156176" y="1857364"/>
            <a:ext cx="2808312" cy="2579748"/>
          </a:xfrm>
          <a:prstGeom prst="wedgeRoundRectCallout">
            <a:avLst>
              <a:gd name="adj1" fmla="val -57690"/>
              <a:gd name="adj2" fmla="val 32223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知らない人には、ついて行かないで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くださいね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kumimoji="1"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わからない時は、近くの大人を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呼んでくださいね。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5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411</Words>
  <Application>Microsoft Office PowerPoint</Application>
  <PresentationFormat>画面に合わせる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にんちしょうの人のことを知ろう １人ひとりを大切に 平成30年度　認知症サポーター養成講座</vt:lpstr>
      <vt:lpstr>年をとると、 自然に体がへんかします</vt:lpstr>
      <vt:lpstr>年をとるとかかりやすい病気のひとつ 「にんちしょう」</vt:lpstr>
      <vt:lpstr>にんちしょうの大事なしょうじょう 「きおくしょうがい」</vt:lpstr>
      <vt:lpstr>にんちしょうの人がこまっているときに せめてしまうと、</vt:lpstr>
      <vt:lpstr>｢自分を大切に思う気持ち｣ が人間にとって一番大切です</vt:lpstr>
      <vt:lpstr>その人にしかわからない 理由がある・気持ちがある</vt:lpstr>
      <vt:lpstr>“こころ”は、びょうきじゃない</vt:lpstr>
      <vt:lpstr>にんちしょうの人へのかかわりで一番大事なこと わからないことは何かな？と考えて、 味方になって助ける人になってください</vt:lpstr>
      <vt:lpstr>１人ひとりを大切にするって どんなことか、いっしょに考えよう</vt:lpstr>
      <vt:lpstr>感想を教えてください</vt:lpstr>
      <vt:lpstr>介護の仕事をいつでも 見学しに来てくださいね！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認知症のことを知り 地域で支え合おう 平成26年度認知症サポーター養成講座</dc:title>
  <dc:creator>user</dc:creator>
  <cp:lastModifiedBy>user</cp:lastModifiedBy>
  <cp:revision>58</cp:revision>
  <dcterms:created xsi:type="dcterms:W3CDTF">2014-08-23T00:02:21Z</dcterms:created>
  <dcterms:modified xsi:type="dcterms:W3CDTF">2018-07-27T01:32:01Z</dcterms:modified>
</cp:coreProperties>
</file>